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9" r:id="rId1"/>
  </p:sldMasterIdLst>
  <p:notesMasterIdLst>
    <p:notesMasterId r:id="rId21"/>
  </p:notesMasterIdLst>
  <p:sldIdLst>
    <p:sldId id="256" r:id="rId2"/>
    <p:sldId id="257" r:id="rId3"/>
    <p:sldId id="270" r:id="rId4"/>
    <p:sldId id="258" r:id="rId5"/>
    <p:sldId id="259" r:id="rId6"/>
    <p:sldId id="260" r:id="rId7"/>
    <p:sldId id="275" r:id="rId8"/>
    <p:sldId id="261" r:id="rId9"/>
    <p:sldId id="262" r:id="rId10"/>
    <p:sldId id="269" r:id="rId11"/>
    <p:sldId id="263" r:id="rId12"/>
    <p:sldId id="274" r:id="rId13"/>
    <p:sldId id="273" r:id="rId14"/>
    <p:sldId id="264" r:id="rId15"/>
    <p:sldId id="265" r:id="rId16"/>
    <p:sldId id="266" r:id="rId17"/>
    <p:sldId id="267" r:id="rId18"/>
    <p:sldId id="268" r:id="rId19"/>
    <p:sldId id="276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545"/>
  </p:normalViewPr>
  <p:slideViewPr>
    <p:cSldViewPr snapToGrid="0" snapToObjects="1">
      <p:cViewPr varScale="1">
        <p:scale>
          <a:sx n="79" d="100"/>
          <a:sy n="79" d="100"/>
        </p:scale>
        <p:origin x="2064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9E9090-8DAA-B644-B6F5-FB9FF308B65F}" type="datetimeFigureOut">
              <a:rPr lang="en-US" smtClean="0"/>
              <a:t>2/1/18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E5D7E6-1D24-0843-963F-F8D085DDCC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6609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world known to Europeans</a:t>
            </a:r>
            <a:r>
              <a:rPr lang="en-US" baseline="0" dirty="0" smtClean="0"/>
              <a:t> in 1491.  Africa and the Eurasian landmass are recognizable, but the Americas and Oceania, as well as lots of ocean, are missing.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E5D7E6-1D24-0843-963F-F8D085DDCC0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772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588" y="0"/>
            <a:ext cx="1587" cy="15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32770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3646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588" y="0"/>
            <a:ext cx="1587" cy="15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32690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3124200"/>
            <a:ext cx="6477000" cy="1914144"/>
          </a:xfrm>
        </p:spPr>
        <p:txBody>
          <a:bodyPr vert="horz" lIns="45720" tIns="0" rIns="45720" bIns="0" rtlCol="0" anchor="b" anchorCtr="0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800" y="5056632"/>
            <a:ext cx="6477000" cy="1174088"/>
          </a:xfrm>
        </p:spPr>
        <p:txBody>
          <a:bodyPr vert="horz" lIns="91440" tIns="0" rIns="45720" bIns="0" rtlCol="0">
            <a:normAutofit/>
          </a:bodyPr>
          <a:lstStyle>
            <a:lvl1pPr marL="0" indent="0" algn="l" defTabSz="914400" rtl="0" eaLnBrk="1" latinLnBrk="0" hangingPunct="1">
              <a:lnSpc>
                <a:spcPts val="2600"/>
              </a:lnSpc>
              <a:spcBef>
                <a:spcPts val="0"/>
              </a:spcBef>
              <a:buSzPct val="90000"/>
              <a:buFontTx/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0216"/>
            <a:ext cx="1984248" cy="274320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fld id="{C2E94DD9-09B9-A24C-840A-E89F9DDE6ED0}" type="datetimeFigureOut">
              <a:rPr lang="en-US" smtClean="0"/>
              <a:t>2/1/18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9352" y="6300216"/>
            <a:ext cx="3813048" cy="274320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300216"/>
            <a:ext cx="685800" cy="274320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2/1/18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645152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tabLst/>
              <a:defRPr sz="1800"/>
            </a:lvl6pPr>
            <a:lvl7pPr marL="2290763" indent="-344488">
              <a:tabLst/>
              <a:defRPr sz="1800"/>
            </a:lvl7pPr>
            <a:lvl8pPr marL="2290763" indent="-344488">
              <a:tabLst/>
              <a:defRPr sz="1800"/>
            </a:lvl8pPr>
            <a:lvl9pPr marL="2290763" indent="-344488">
              <a:tabLst/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645152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2/1/18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14400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645152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645152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2/1/18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2/1/18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690048"/>
            <a:ext cx="3563938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7250" y="368490"/>
            <a:ext cx="3566160" cy="5627498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 marL="2290763" indent="-344488">
              <a:defRPr sz="2000"/>
            </a:lvl7pPr>
            <a:lvl8pPr marL="2290763" indent="-344488">
              <a:defRPr sz="2000"/>
            </a:lvl8pPr>
            <a:lvl9pPr marL="2290763" indent="-344488"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398" y="2866030"/>
            <a:ext cx="3563938" cy="216317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2/1/18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7546" y="1524000"/>
            <a:ext cx="356616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7544" y="2699982"/>
            <a:ext cx="3566160" cy="216317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2/1/18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  <p:grpSp>
        <p:nvGrpSpPr>
          <p:cNvPr id="3" name="Group 7"/>
          <p:cNvGrpSpPr/>
          <p:nvPr/>
        </p:nvGrpSpPr>
        <p:grpSpPr>
          <a:xfrm rot="21421631">
            <a:off x="629028" y="505650"/>
            <a:ext cx="3850925" cy="5516274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Picture Placeholder 9"/>
          <p:cNvSpPr>
            <a:spLocks noGrp="1"/>
          </p:cNvSpPr>
          <p:nvPr>
            <p:ph type="pic" sz="quarter" idx="14"/>
          </p:nvPr>
        </p:nvSpPr>
        <p:spPr>
          <a:xfrm rot="21421631">
            <a:off x="808793" y="667560"/>
            <a:ext cx="3468664" cy="512472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3"/>
          <p:cNvGrpSpPr/>
          <p:nvPr/>
        </p:nvGrpSpPr>
        <p:grpSpPr>
          <a:xfrm rot="21214351">
            <a:off x="313409" y="3520798"/>
            <a:ext cx="4088024" cy="3026020"/>
            <a:chOff x="1524000" y="381000"/>
            <a:chExt cx="3657600" cy="473797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7" name="Picture Placeholder 9"/>
          <p:cNvSpPr>
            <a:spLocks noGrp="1"/>
          </p:cNvSpPr>
          <p:nvPr>
            <p:ph type="pic" sz="quarter" idx="16"/>
          </p:nvPr>
        </p:nvSpPr>
        <p:spPr>
          <a:xfrm rot="21214351">
            <a:off x="491057" y="3682579"/>
            <a:ext cx="3704109" cy="269708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grpSp>
        <p:nvGrpSpPr>
          <p:cNvPr id="8" name="Group 9"/>
          <p:cNvGrpSpPr/>
          <p:nvPr/>
        </p:nvGrpSpPr>
        <p:grpSpPr>
          <a:xfrm rot="232774">
            <a:off x="169481" y="241256"/>
            <a:ext cx="4088024" cy="3026020"/>
            <a:chOff x="1524000" y="381000"/>
            <a:chExt cx="3657600" cy="4737978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347129" y="403037"/>
            <a:ext cx="3704109" cy="269708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3434" y="1524000"/>
            <a:ext cx="356616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3432" y="2699982"/>
            <a:ext cx="3566160" cy="216317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2/1/18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762374"/>
            <a:ext cx="731520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3" name="Group 8"/>
          <p:cNvGrpSpPr/>
          <p:nvPr/>
        </p:nvGrpSpPr>
        <p:grpSpPr>
          <a:xfrm rot="232774">
            <a:off x="2059282" y="379100"/>
            <a:ext cx="5031327" cy="3443312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928736"/>
            <a:ext cx="7315200" cy="987970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2/1/18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2248157" y="564564"/>
            <a:ext cx="4653577" cy="307238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762374"/>
            <a:ext cx="731520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3" name="Group 13"/>
          <p:cNvGrpSpPr/>
          <p:nvPr/>
        </p:nvGrpSpPr>
        <p:grpSpPr>
          <a:xfrm rot="21420000">
            <a:off x="113687" y="116368"/>
            <a:ext cx="3969060" cy="3705360"/>
            <a:chOff x="1524000" y="381000"/>
            <a:chExt cx="3657600" cy="473797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7" name="Picture Placeholder 9"/>
          <p:cNvSpPr>
            <a:spLocks noGrp="1"/>
          </p:cNvSpPr>
          <p:nvPr>
            <p:ph type="pic" sz="quarter" idx="17"/>
          </p:nvPr>
        </p:nvSpPr>
        <p:spPr>
          <a:xfrm rot="21420000">
            <a:off x="299151" y="304998"/>
            <a:ext cx="3598455" cy="3334235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grpSp>
        <p:nvGrpSpPr>
          <p:cNvPr id="8" name="Group 9"/>
          <p:cNvGrpSpPr/>
          <p:nvPr/>
        </p:nvGrpSpPr>
        <p:grpSpPr>
          <a:xfrm rot="360000">
            <a:off x="4165479" y="323141"/>
            <a:ext cx="4792693" cy="3443312"/>
            <a:chOff x="1524000" y="381000"/>
            <a:chExt cx="3657600" cy="4737978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Picture Placeholder 9"/>
          <p:cNvSpPr>
            <a:spLocks noGrp="1"/>
          </p:cNvSpPr>
          <p:nvPr>
            <p:ph type="pic" sz="quarter" idx="16"/>
          </p:nvPr>
        </p:nvSpPr>
        <p:spPr>
          <a:xfrm rot="360000">
            <a:off x="4336486" y="507668"/>
            <a:ext cx="4432860" cy="307238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926106"/>
            <a:ext cx="7315200" cy="990600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2/1/18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2/1/18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2/1/18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51682" y="450851"/>
            <a:ext cx="846083" cy="5357812"/>
          </a:xfrm>
        </p:spPr>
        <p:txBody>
          <a:bodyPr vert="eaVert" anchor="t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450851"/>
            <a:ext cx="5943600" cy="5357812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2/1/18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Watermar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122215" y="3200400"/>
            <a:ext cx="8021782" cy="2209800"/>
          </a:xfrm>
        </p:spPr>
        <p:txBody>
          <a:bodyPr wrap="none" lIns="0" tIns="0" rIns="0" bIns="0" anchor="ctr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813" y="3833095"/>
            <a:ext cx="4724400" cy="1209964"/>
          </a:xfrm>
        </p:spPr>
        <p:txBody>
          <a:bodyPr lIns="45720" tIns="0" rIns="45720" bIns="0" anchor="b" anchorCtr="0">
            <a:noAutofit/>
          </a:bodyPr>
          <a:lstStyle>
            <a:lvl1pPr algn="l">
              <a:lnSpc>
                <a:spcPts val="5000"/>
              </a:lnSpc>
              <a:defRPr sz="4600"/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813" y="5056909"/>
            <a:ext cx="4724400" cy="1156586"/>
          </a:xfrm>
        </p:spPr>
        <p:txBody>
          <a:bodyPr lIns="91440" tIns="0" rIns="45720" bIns="0">
            <a:normAutofit/>
          </a:bodyPr>
          <a:lstStyle>
            <a:lvl1pPr marL="0" indent="0" algn="l">
              <a:lnSpc>
                <a:spcPts val="2600"/>
              </a:lnSpc>
              <a:spcBef>
                <a:spcPct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98744"/>
            <a:ext cx="1981200" cy="273050"/>
          </a:xfrm>
        </p:spPr>
        <p:txBody>
          <a:bodyPr/>
          <a:lstStyle>
            <a:lvl1pPr algn="l">
              <a:defRPr sz="1100">
                <a:latin typeface="Rockwell" pitchFamily="18" charset="0"/>
              </a:defRPr>
            </a:lvl1pPr>
          </a:lstStyle>
          <a:p>
            <a:fld id="{C2E94DD9-09B9-A24C-840A-E89F9DDE6ED0}" type="datetimeFigureOut">
              <a:rPr lang="en-US" smtClean="0"/>
              <a:t>2/1/18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400" y="6298744"/>
            <a:ext cx="3810000" cy="273050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4856" y="6312392"/>
            <a:ext cx="685800" cy="265089"/>
          </a:xfrm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94560"/>
            <a:ext cx="7772400" cy="1362075"/>
          </a:xfrm>
        </p:spPr>
        <p:txBody>
          <a:bodyPr vert="horz" lIns="45720" tIns="0" rIns="45720" bIns="0" rtlCol="0" anchor="b" anchorCtr="0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57016"/>
            <a:ext cx="7772400" cy="987552"/>
          </a:xfrm>
        </p:spPr>
        <p:txBody>
          <a:bodyPr vert="horz" lIns="91440" tIns="0" rIns="45720" bIns="0" rtlCol="0" anchor="t" anchorCtr="0">
            <a:normAutofit/>
          </a:bodyPr>
          <a:lstStyle>
            <a:lvl1pPr marL="0" indent="0">
              <a:spcBef>
                <a:spcPts val="0"/>
              </a:spcBef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SzPct val="90000"/>
              <a:buFontTx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2/1/18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Watermar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712693" y="1689847"/>
            <a:ext cx="8431303" cy="2209800"/>
          </a:xfrm>
        </p:spPr>
        <p:txBody>
          <a:bodyPr wrap="none" lIns="0" tIns="0" rIns="0" bIns="0" anchor="ctr" anchorCtr="0">
            <a:noAutofit/>
          </a:bodyPr>
          <a:lstStyle>
            <a:lvl1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196353"/>
            <a:ext cx="5334000" cy="1362075"/>
          </a:xfrm>
        </p:spPr>
        <p:txBody>
          <a:bodyPr lIns="45720" tIns="0" rIns="45720" bIns="0" anchor="b" anchorCtr="0"/>
          <a:lstStyle>
            <a:lvl1pPr algn="l">
              <a:lnSpc>
                <a:spcPts val="5000"/>
              </a:lnSpc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60618"/>
            <a:ext cx="5334000" cy="983087"/>
          </a:xfrm>
        </p:spPr>
        <p:txBody>
          <a:bodyPr tIns="0" rIns="45720" bIns="0" anchor="t" anchorCtr="0"/>
          <a:lstStyle>
            <a:lvl1pPr marL="0" indent="0">
              <a:spcBef>
                <a:spcPct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2/1/18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Picture"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2775" y="4069804"/>
            <a:ext cx="5538788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3" name="Group 8"/>
          <p:cNvGrpSpPr/>
          <p:nvPr/>
        </p:nvGrpSpPr>
        <p:grpSpPr>
          <a:xfrm rot="21240000">
            <a:off x="654352" y="445180"/>
            <a:ext cx="5416247" cy="3630168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1240000">
            <a:off x="857677" y="632632"/>
            <a:ext cx="5009597" cy="325526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58117" y="5230906"/>
            <a:ext cx="5532958" cy="865093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2/1/18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2/1/18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326" y="1419366"/>
            <a:ext cx="3200400" cy="584035"/>
          </a:xfrm>
        </p:spPr>
        <p:txBody>
          <a:bodyPr anchor="b"/>
          <a:lstStyle>
            <a:lvl1pPr marL="0" indent="0" algn="ctr">
              <a:spcBef>
                <a:spcPct val="0"/>
              </a:spcBef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7367" y="2174875"/>
            <a:ext cx="3566160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2290763" indent="-344488"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30247" y="1419366"/>
            <a:ext cx="3200400" cy="584035"/>
          </a:xfrm>
        </p:spPr>
        <p:txBody>
          <a:bodyPr anchor="b"/>
          <a:lstStyle>
            <a:lvl1pPr marL="0" indent="0" algn="ctr">
              <a:spcBef>
                <a:spcPct val="0"/>
              </a:spcBef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6514" y="2174875"/>
            <a:ext cx="3566160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2290763" indent="-344488"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2/1/18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039" y="1897040"/>
            <a:ext cx="3228975" cy="142875"/>
          </a:xfrm>
          <a:prstGeom prst="rect">
            <a:avLst/>
          </a:prstGeom>
        </p:spPr>
      </p:pic>
      <p:pic>
        <p:nvPicPr>
          <p:cNvPr id="13" name="Picture 12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960" y="1897040"/>
            <a:ext cx="3228975" cy="142875"/>
          </a:xfrm>
          <a:prstGeom prst="rect">
            <a:avLst/>
          </a:prstGeom>
        </p:spPr>
      </p:pic>
      <p:pic>
        <p:nvPicPr>
          <p:cNvPr id="12" name="Picture 11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039" y="1897040"/>
            <a:ext cx="3228975" cy="142875"/>
          </a:xfrm>
          <a:prstGeom prst="rect">
            <a:avLst/>
          </a:prstGeom>
        </p:spPr>
      </p:pic>
      <p:pic>
        <p:nvPicPr>
          <p:cNvPr id="14" name="Picture 13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960" y="1897040"/>
            <a:ext cx="3228975" cy="1428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8"/>
            <a:ext cx="731520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2/1/18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14400" y="3870960"/>
            <a:ext cx="731520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theme" Target="../theme/theme1.xml"/><Relationship Id="rId22" Type="http://schemas.openxmlformats.org/officeDocument/2006/relationships/image" Target="../media/image6.png"/><Relationship Id="rId23" Type="http://schemas.openxmlformats.org/officeDocument/2006/relationships/image" Target="../media/image7.png"/><Relationship Id="rId24" Type="http://schemas.openxmlformats.org/officeDocument/2006/relationships/image" Target="../media/image8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503238"/>
            <a:ext cx="7313613" cy="8683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735138"/>
            <a:ext cx="7313613" cy="40560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63438" y="6314461"/>
            <a:ext cx="1295400" cy="2650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fld id="{C2E94DD9-09B9-A24C-840A-E89F9DDE6ED0}" type="datetimeFigureOut">
              <a:rPr lang="en-US" smtClean="0"/>
              <a:t>2/1/18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2607" y="6305797"/>
            <a:ext cx="3717967" cy="2592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21388" y="5476097"/>
            <a:ext cx="1483056" cy="8518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</a:lstStyle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1" r:id="rId12"/>
    <p:sldLayoutId id="2147483742" r:id="rId13"/>
    <p:sldLayoutId id="2147483743" r:id="rId14"/>
    <p:sldLayoutId id="2147483744" r:id="rId15"/>
    <p:sldLayoutId id="2147483745" r:id="rId16"/>
    <p:sldLayoutId id="2147483746" r:id="rId17"/>
    <p:sldLayoutId id="2147483747" r:id="rId18"/>
    <p:sldLayoutId id="2147483748" r:id="rId19"/>
    <p:sldLayoutId id="2147483749" r:id="rId20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3550" indent="-463550" algn="l" defTabSz="914400" rtl="0" eaLnBrk="1" latinLnBrk="0" hangingPunct="1">
        <a:spcBef>
          <a:spcPts val="2000"/>
        </a:spcBef>
        <a:buSzPct val="90000"/>
        <a:buFontTx/>
        <a:buBlip>
          <a:blip r:embed="rId22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600"/>
        </a:spcBef>
        <a:buSzPct val="90000"/>
        <a:buFontTx/>
        <a:buBlip>
          <a:blip r:embed="rId23"/>
        </a:buBlip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255713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025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938338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90763" indent="-344488" algn="l" defTabSz="914400" rtl="0" eaLnBrk="1" latinLnBrk="0" hangingPunct="1">
        <a:spcBef>
          <a:spcPct val="20000"/>
        </a:spcBef>
        <a:buSzPct val="90000"/>
        <a:buFontTx/>
        <a:buBlip>
          <a:blip r:embed="rId22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625725" indent="-344488" algn="l" defTabSz="914400" rtl="0" eaLnBrk="1" latinLnBrk="0" hangingPunct="1">
        <a:spcBef>
          <a:spcPct val="20000"/>
        </a:spcBef>
        <a:buSzPct val="90000"/>
        <a:buFontTx/>
        <a:buBlip>
          <a:blip r:embed="rId24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0213" indent="-344488" algn="l" defTabSz="914400" rtl="0" eaLnBrk="1" latinLnBrk="0" hangingPunct="1">
        <a:spcBef>
          <a:spcPct val="20000"/>
        </a:spcBef>
        <a:buSzPct val="90000"/>
        <a:buFontTx/>
        <a:buBlip>
          <a:blip r:embed="rId22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313113" indent="-344488" algn="l" defTabSz="914400" rtl="0" eaLnBrk="1" latinLnBrk="0" hangingPunct="1">
        <a:spcBef>
          <a:spcPct val="20000"/>
        </a:spcBef>
        <a:buSzPct val="90000"/>
        <a:buFontTx/>
        <a:buBlip>
          <a:blip r:embed="rId23"/>
        </a:buBlip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49164" y="373862"/>
            <a:ext cx="830181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413C29"/>
                </a:solidFill>
              </a:rPr>
              <a:t>Contemporary scholars agree that the identity of the lands that became known as “The Americas” was forged out of a combination of indigenous American, European, and African influence.</a:t>
            </a:r>
          </a:p>
          <a:p>
            <a:pPr algn="ctr"/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764631" y="3841098"/>
            <a:ext cx="5588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413C29"/>
                </a:solidFill>
              </a:rPr>
              <a:t>What led to the convergence of these three distinct world cultures?</a:t>
            </a:r>
          </a:p>
        </p:txBody>
      </p:sp>
    </p:spTree>
    <p:extLst>
      <p:ext uri="{BB962C8B-B14F-4D97-AF65-F5344CB8AC3E}">
        <p14:creationId xmlns:p14="http://schemas.microsoft.com/office/powerpoint/2010/main" val="16071930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17364"/>
            <a:ext cx="7313613" cy="868362"/>
          </a:xfrm>
        </p:spPr>
        <p:txBody>
          <a:bodyPr/>
          <a:lstStyle/>
          <a:p>
            <a:r>
              <a:rPr lang="en-US" b="1" dirty="0" smtClean="0"/>
              <a:t>Who went where?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723" y="1371907"/>
            <a:ext cx="8534141" cy="5122863"/>
          </a:xfrm>
        </p:spPr>
        <p:txBody>
          <a:bodyPr>
            <a:normAutofit fontScale="92500" lnSpcReduction="10000"/>
          </a:bodyPr>
          <a:lstStyle/>
          <a:p>
            <a:r>
              <a:rPr lang="en-US" sz="2800" b="1" dirty="0"/>
              <a:t>Spain – </a:t>
            </a:r>
            <a:r>
              <a:rPr lang="en-US" sz="2800" dirty="0"/>
              <a:t>Mexico/Central America, South America, south and southwestern North America, Caribbean</a:t>
            </a:r>
          </a:p>
          <a:p>
            <a:r>
              <a:rPr lang="en-US" sz="2800" b="1" dirty="0"/>
              <a:t>France</a:t>
            </a:r>
            <a:r>
              <a:rPr lang="en-US" sz="2800" dirty="0"/>
              <a:t> – interior and northern North America, Haiti</a:t>
            </a:r>
          </a:p>
          <a:p>
            <a:r>
              <a:rPr lang="en-US" sz="2800" b="1" dirty="0"/>
              <a:t>England</a:t>
            </a:r>
            <a:r>
              <a:rPr lang="en-US" sz="2800" dirty="0"/>
              <a:t> – coastal North America, northern North </a:t>
            </a:r>
            <a:r>
              <a:rPr lang="en-US" sz="2800" dirty="0" smtClean="0"/>
              <a:t>America, parts of the Caribbean</a:t>
            </a:r>
            <a:endParaRPr lang="en-US" sz="2800" dirty="0"/>
          </a:p>
          <a:p>
            <a:r>
              <a:rPr lang="en-US" sz="2800" b="1" dirty="0"/>
              <a:t>Dutch – </a:t>
            </a:r>
            <a:r>
              <a:rPr lang="en-US" sz="2800" dirty="0"/>
              <a:t>smaller presence along coast of North America, explored but did not settle northern North </a:t>
            </a:r>
            <a:r>
              <a:rPr lang="en-US" sz="2800" dirty="0" smtClean="0"/>
              <a:t>America except for </a:t>
            </a:r>
            <a:r>
              <a:rPr lang="en-US" sz="2800" smtClean="0"/>
              <a:t>New Amsterdam colony</a:t>
            </a:r>
            <a:endParaRPr lang="en-US" sz="2800" dirty="0"/>
          </a:p>
          <a:p>
            <a:r>
              <a:rPr lang="en-US" sz="2800" b="1" dirty="0"/>
              <a:t>Portugal – </a:t>
            </a:r>
            <a:r>
              <a:rPr lang="en-US" sz="2800" dirty="0"/>
              <a:t>limited to Brazil by the </a:t>
            </a:r>
            <a:r>
              <a:rPr lang="en-US" sz="2800" b="1" dirty="0"/>
              <a:t>Treaty of </a:t>
            </a:r>
            <a:r>
              <a:rPr lang="en-US" sz="2800" b="1" dirty="0" err="1" smtClean="0"/>
              <a:t>Tordesillas</a:t>
            </a:r>
            <a:r>
              <a:rPr lang="en-US" sz="2800" b="1" dirty="0" smtClean="0"/>
              <a:t> </a:t>
            </a:r>
            <a:r>
              <a:rPr lang="en-US" sz="2800" dirty="0" smtClean="0"/>
              <a:t>(1494) </a:t>
            </a:r>
            <a:r>
              <a:rPr lang="en-US" sz="2800" dirty="0"/>
              <a:t>that it signed with Spain to divide New World holdings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14934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9770" y="503238"/>
            <a:ext cx="1874104" cy="5181428"/>
          </a:xfrm>
        </p:spPr>
        <p:txBody>
          <a:bodyPr/>
          <a:lstStyle/>
          <a:p>
            <a:r>
              <a:rPr lang="en-US" sz="3200" dirty="0" smtClean="0"/>
              <a:t>The European invasion of North America </a:t>
            </a:r>
            <a:endParaRPr lang="en-US" sz="3200" dirty="0"/>
          </a:p>
        </p:txBody>
      </p:sp>
      <p:pic>
        <p:nvPicPr>
          <p:cNvPr id="6" name="Content Placeholder 5" descr="European invasion map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363" r="-33363"/>
          <a:stretch>
            <a:fillRect/>
          </a:stretch>
        </p:blipFill>
        <p:spPr>
          <a:xfrm>
            <a:off x="981583" y="208993"/>
            <a:ext cx="8162417" cy="6494112"/>
          </a:xfrm>
        </p:spPr>
      </p:pic>
    </p:spTree>
    <p:extLst>
      <p:ext uri="{BB962C8B-B14F-4D97-AF65-F5344CB8AC3E}">
        <p14:creationId xmlns:p14="http://schemas.microsoft.com/office/powerpoint/2010/main" val="18261366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174625"/>
            <a:ext cx="8229600" cy="1068388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3200" b="1" dirty="0" smtClean="0"/>
              <a:t>Who did </a:t>
            </a:r>
            <a:r>
              <a:rPr lang="en-US" altLang="en-US" sz="3200" b="1" dirty="0"/>
              <a:t>the European explorers </a:t>
            </a:r>
            <a:r>
              <a:rPr lang="en-US" altLang="en-US" sz="3200" b="1" dirty="0" smtClean="0"/>
              <a:t>encounter upon arriving in </a:t>
            </a:r>
            <a:r>
              <a:rPr lang="en-US" altLang="en-US" sz="3200" b="1" dirty="0"/>
              <a:t>the “New World?”</a:t>
            </a:r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14338" y="1214438"/>
            <a:ext cx="8229600" cy="5643562"/>
          </a:xfrm>
          <a:ln/>
        </p:spPr>
        <p:txBody>
          <a:bodyPr>
            <a:normAutofit fontScale="92500" lnSpcReduction="10000"/>
          </a:bodyPr>
          <a:lstStyle/>
          <a:p>
            <a:pPr marL="339725" indent="-339725">
              <a:buFont typeface="Arial" charset="0"/>
              <a:buChar char="•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r>
              <a:rPr lang="en-US" altLang="en-US" sz="2800"/>
              <a:t>In 1491, somewhere between 10 and 20 million people lived in the Americas</a:t>
            </a:r>
          </a:p>
          <a:p>
            <a:pPr marL="339725" indent="-339725">
              <a:buFont typeface="Arial" charset="0"/>
              <a:buChar char="•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r>
              <a:rPr lang="en-US" altLang="en-US" sz="2800"/>
              <a:t>In N. America, many diverse cultures speaking over 250 distinct languages </a:t>
            </a:r>
          </a:p>
          <a:p>
            <a:pPr marL="339725" indent="-339725">
              <a:buFont typeface="Arial" charset="0"/>
              <a:buChar char="•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r>
              <a:rPr lang="en-US" altLang="en-US" sz="2800"/>
              <a:t>Some complex, urban civilizations (like the Aztec in Mexico or Cahokia in Missouri)</a:t>
            </a:r>
          </a:p>
          <a:p>
            <a:pPr marL="339725" indent="-339725">
              <a:buFont typeface="Arial" charset="0"/>
              <a:buChar char="•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r>
              <a:rPr lang="en-US" altLang="en-US" sz="2800"/>
              <a:t>Mostly smaller, semi-nomadic agricultural and hunting based communities</a:t>
            </a:r>
          </a:p>
          <a:p>
            <a:pPr marL="339725" indent="-339725">
              <a:buFont typeface="Arial" charset="0"/>
              <a:buChar char="•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r>
              <a:rPr lang="en-US" altLang="en-US" sz="2800"/>
              <a:t>Some native groups had structured political alliances, like the Iroquois League</a:t>
            </a:r>
          </a:p>
          <a:p>
            <a:pPr marL="739775" lvl="1" indent="-282575">
              <a:buFont typeface="Arial" charset="0"/>
              <a:buChar char="–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r>
              <a:rPr lang="en-US" altLang="en-US" sz="2600"/>
              <a:t>But war and conflict between American Indian nations was not uncommon</a:t>
            </a:r>
          </a:p>
        </p:txBody>
      </p:sp>
    </p:spTree>
    <p:extLst>
      <p:ext uri="{BB962C8B-B14F-4D97-AF65-F5344CB8AC3E}">
        <p14:creationId xmlns:p14="http://schemas.microsoft.com/office/powerpoint/2010/main" val="210674645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6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144117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6538" y="503238"/>
            <a:ext cx="4027000" cy="868362"/>
          </a:xfrm>
        </p:spPr>
        <p:txBody>
          <a:bodyPr/>
          <a:lstStyle/>
          <a:p>
            <a:r>
              <a:rPr lang="en-US" sz="8000" b="1" dirty="0" smtClean="0"/>
              <a:t>Spain</a:t>
            </a:r>
            <a:endParaRPr lang="en-US" sz="8800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8406" b="8406"/>
          <a:stretch>
            <a:fillRect/>
          </a:stretch>
        </p:blipFill>
        <p:spPr>
          <a:xfrm>
            <a:off x="712469" y="155204"/>
            <a:ext cx="3144158" cy="1743720"/>
          </a:xfrm>
        </p:spPr>
      </p:pic>
      <p:sp>
        <p:nvSpPr>
          <p:cNvPr id="7" name="Rectangle 6"/>
          <p:cNvSpPr/>
          <p:nvPr/>
        </p:nvSpPr>
        <p:spPr>
          <a:xfrm>
            <a:off x="526608" y="1898924"/>
            <a:ext cx="836376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Motivation</a:t>
            </a:r>
            <a:r>
              <a:rPr lang="en-US" sz="2400" dirty="0"/>
              <a:t>:  “God, Gold, Glory” </a:t>
            </a:r>
            <a:endParaRPr lang="en-US" dirty="0"/>
          </a:p>
          <a:p>
            <a:pPr marL="800100" lvl="1" indent="-342900">
              <a:buFont typeface="Arial"/>
              <a:buChar char="•"/>
            </a:pPr>
            <a:r>
              <a:rPr lang="en-US" sz="2400" dirty="0"/>
              <a:t>S</a:t>
            </a:r>
            <a:r>
              <a:rPr lang="en-US" sz="2400" dirty="0" smtClean="0"/>
              <a:t>pread </a:t>
            </a:r>
            <a:r>
              <a:rPr lang="en-US" sz="2400" dirty="0"/>
              <a:t>Catholic faith</a:t>
            </a:r>
            <a:endParaRPr lang="en-US" dirty="0"/>
          </a:p>
          <a:p>
            <a:pPr marL="800100" lvl="1" indent="-342900">
              <a:buFont typeface="Arial"/>
              <a:buChar char="•"/>
            </a:pPr>
            <a:r>
              <a:rPr lang="en-US" sz="2400" dirty="0"/>
              <a:t>S</a:t>
            </a:r>
            <a:r>
              <a:rPr lang="en-US" sz="2400" dirty="0" smtClean="0"/>
              <a:t>end gold and silver </a:t>
            </a:r>
            <a:r>
              <a:rPr lang="en-US" sz="2400" dirty="0"/>
              <a:t>to Spain</a:t>
            </a:r>
            <a:endParaRPr lang="en-US" dirty="0"/>
          </a:p>
          <a:p>
            <a:pPr marL="800100" lvl="1" indent="-342900">
              <a:buFont typeface="Arial"/>
              <a:buChar char="•"/>
            </a:pPr>
            <a:r>
              <a:rPr lang="en-US" sz="2400" dirty="0" smtClean="0"/>
              <a:t>Make newly unified </a:t>
            </a:r>
            <a:r>
              <a:rPr lang="en-US" sz="2400" dirty="0"/>
              <a:t>Spain more powerful than other </a:t>
            </a:r>
            <a:r>
              <a:rPr lang="en-US" sz="2400" dirty="0" smtClean="0"/>
              <a:t>nations</a:t>
            </a:r>
            <a:endParaRPr lang="en-US" dirty="0"/>
          </a:p>
          <a:p>
            <a:r>
              <a:rPr lang="en-US" sz="2400" b="1" u="sng" dirty="0"/>
              <a:t>Conquistadores</a:t>
            </a:r>
            <a:r>
              <a:rPr lang="en-US" sz="2400" dirty="0"/>
              <a:t> – explorer/soldiers used military strength to  </a:t>
            </a:r>
            <a:endParaRPr lang="en-US" dirty="0"/>
          </a:p>
          <a:p>
            <a:r>
              <a:rPr lang="en-US" sz="2400" dirty="0"/>
              <a:t>            overwhelm natives and take valuables (gold &amp; silver)</a:t>
            </a:r>
            <a:endParaRPr lang="en-US" dirty="0"/>
          </a:p>
          <a:p>
            <a:r>
              <a:rPr lang="en-US" sz="2400" b="1" dirty="0"/>
              <a:t>Pattern of settlement:</a:t>
            </a:r>
            <a:r>
              <a:rPr lang="en-US" sz="2400" dirty="0"/>
              <a:t>  </a:t>
            </a:r>
            <a:endParaRPr lang="en-US" dirty="0"/>
          </a:p>
          <a:p>
            <a:pPr marL="800100" lvl="1" indent="-342900">
              <a:buFont typeface="Arial"/>
              <a:buChar char="•"/>
            </a:pPr>
            <a:r>
              <a:rPr lang="en-US" sz="2400" dirty="0"/>
              <a:t>Intermixed with local population</a:t>
            </a:r>
            <a:endParaRPr lang="en-US" dirty="0"/>
          </a:p>
          <a:p>
            <a:pPr marL="800100" lvl="1" indent="-342900">
              <a:buFont typeface="Arial"/>
              <a:buChar char="•"/>
            </a:pPr>
            <a:r>
              <a:rPr lang="en-US" sz="2400" dirty="0"/>
              <a:t>C</a:t>
            </a:r>
            <a:r>
              <a:rPr lang="en-US" sz="2400" dirty="0" smtClean="0"/>
              <a:t>onverted </a:t>
            </a:r>
            <a:r>
              <a:rPr lang="en-US" sz="2400" dirty="0"/>
              <a:t>many to Catholicism</a:t>
            </a:r>
            <a:endParaRPr lang="en-US" dirty="0"/>
          </a:p>
          <a:p>
            <a:pPr marL="800100" lvl="1" indent="-342900">
              <a:buFont typeface="Arial"/>
              <a:buChar char="•"/>
            </a:pPr>
            <a:r>
              <a:rPr lang="en-US" sz="2400" dirty="0"/>
              <a:t>C</a:t>
            </a:r>
            <a:r>
              <a:rPr lang="en-US" sz="2400" dirty="0" smtClean="0"/>
              <a:t>reated </a:t>
            </a:r>
            <a:r>
              <a:rPr lang="en-US" sz="2400" dirty="0"/>
              <a:t>class called </a:t>
            </a:r>
            <a:r>
              <a:rPr lang="en-US" sz="2400" b="1" u="sng" dirty="0"/>
              <a:t>mestizos</a:t>
            </a:r>
            <a:r>
              <a:rPr lang="en-US" sz="2400" dirty="0"/>
              <a:t> (“mixed race”)  </a:t>
            </a:r>
            <a:endParaRPr lang="en-US" dirty="0"/>
          </a:p>
          <a:p>
            <a:pPr marL="800100" lvl="1" indent="-342900">
              <a:buFont typeface="Arial"/>
              <a:buChar char="•"/>
            </a:pPr>
            <a:r>
              <a:rPr lang="en-US" sz="2400" dirty="0"/>
              <a:t>Highest class: Spanish ancestry; middle class: mestizo; </a:t>
            </a:r>
            <a:endParaRPr lang="en-US" dirty="0"/>
          </a:p>
          <a:p>
            <a:pPr marL="2171700" lvl="4" indent="-342900">
              <a:buFont typeface="Arial"/>
              <a:buChar char="•"/>
            </a:pPr>
            <a:r>
              <a:rPr lang="en-US" sz="2400" dirty="0"/>
              <a:t>lowest class: native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45280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6892" y="503237"/>
            <a:ext cx="3299042" cy="1076697"/>
          </a:xfrm>
        </p:spPr>
        <p:txBody>
          <a:bodyPr/>
          <a:lstStyle/>
          <a:p>
            <a:r>
              <a:rPr lang="en-US" sz="6600" b="1" dirty="0" smtClean="0"/>
              <a:t>France</a:t>
            </a:r>
            <a:endParaRPr lang="en-US" sz="6600" b="1" dirty="0"/>
          </a:p>
        </p:txBody>
      </p:sp>
      <p:sp>
        <p:nvSpPr>
          <p:cNvPr id="4" name="Rectangle 3"/>
          <p:cNvSpPr/>
          <p:nvPr/>
        </p:nvSpPr>
        <p:spPr>
          <a:xfrm>
            <a:off x="294281" y="1579934"/>
            <a:ext cx="8849719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700" b="1" dirty="0"/>
              <a:t>Motivation</a:t>
            </a:r>
            <a:r>
              <a:rPr lang="en-US" sz="2700" dirty="0"/>
              <a:t> </a:t>
            </a:r>
          </a:p>
          <a:p>
            <a:pPr marL="800100" lvl="1" indent="-342900">
              <a:buFont typeface="Arial"/>
              <a:buChar char="•"/>
            </a:pPr>
            <a:r>
              <a:rPr lang="en-US" sz="2700" dirty="0"/>
              <a:t>P</a:t>
            </a:r>
            <a:r>
              <a:rPr lang="en-US" sz="2700" dirty="0" smtClean="0"/>
              <a:t>rofit </a:t>
            </a:r>
            <a:r>
              <a:rPr lang="en-US" sz="2700" dirty="0"/>
              <a:t>from fur trade</a:t>
            </a:r>
          </a:p>
          <a:p>
            <a:pPr marL="800100" lvl="1" indent="-342900">
              <a:buFont typeface="Arial"/>
              <a:buChar char="•"/>
            </a:pPr>
            <a:r>
              <a:rPr lang="en-US" sz="2700" dirty="0"/>
              <a:t>D</a:t>
            </a:r>
            <a:r>
              <a:rPr lang="en-US" sz="2700" dirty="0" smtClean="0"/>
              <a:t>efeat </a:t>
            </a:r>
            <a:r>
              <a:rPr lang="en-US" sz="2700" dirty="0"/>
              <a:t>British efforts at expansion</a:t>
            </a:r>
          </a:p>
          <a:p>
            <a:pPr marL="800100" lvl="1" indent="-342900">
              <a:buFont typeface="Arial"/>
              <a:buChar char="•"/>
            </a:pPr>
            <a:r>
              <a:rPr lang="en-US" sz="2700" dirty="0"/>
              <a:t>P</a:t>
            </a:r>
            <a:r>
              <a:rPr lang="en-US" sz="2700" dirty="0" smtClean="0"/>
              <a:t>riests </a:t>
            </a:r>
            <a:r>
              <a:rPr lang="en-US" sz="2700" dirty="0"/>
              <a:t>wanted to convert Native Americans to Catholicism</a:t>
            </a:r>
          </a:p>
          <a:p>
            <a:r>
              <a:rPr lang="en-US" sz="2700" b="1" dirty="0"/>
              <a:t>Pattern of settlement</a:t>
            </a:r>
            <a:r>
              <a:rPr lang="en-US" sz="2700" dirty="0"/>
              <a:t>  </a:t>
            </a:r>
          </a:p>
          <a:p>
            <a:pPr marL="800100" lvl="1" indent="-342900">
              <a:buFont typeface="Arial"/>
              <a:buChar char="•"/>
            </a:pPr>
            <a:r>
              <a:rPr lang="en-US" sz="2700" dirty="0"/>
              <a:t>F</a:t>
            </a:r>
            <a:r>
              <a:rPr lang="en-US" sz="2700" dirty="0" smtClean="0"/>
              <a:t>ew </a:t>
            </a:r>
            <a:r>
              <a:rPr lang="en-US" sz="2700" dirty="0"/>
              <a:t>permanent settlements in the interior </a:t>
            </a:r>
          </a:p>
          <a:p>
            <a:pPr marL="800100" lvl="1" indent="-342900">
              <a:buFont typeface="Arial"/>
              <a:buChar char="•"/>
            </a:pPr>
            <a:r>
              <a:rPr lang="en-US" sz="2700" dirty="0"/>
              <a:t>M</a:t>
            </a:r>
            <a:r>
              <a:rPr lang="en-US" sz="2700" dirty="0" smtClean="0"/>
              <a:t>ostly </a:t>
            </a:r>
            <a:r>
              <a:rPr lang="en-US" sz="2700" dirty="0"/>
              <a:t>concentrated on St. Lawrence River (Quebec) area  </a:t>
            </a:r>
          </a:p>
          <a:p>
            <a:pPr marL="800100" lvl="1" indent="-342900">
              <a:buFont typeface="Arial"/>
              <a:buChar char="•"/>
            </a:pPr>
            <a:r>
              <a:rPr lang="en-US" sz="2700" dirty="0"/>
              <a:t>B</a:t>
            </a:r>
            <a:r>
              <a:rPr lang="en-US" sz="2700" dirty="0" smtClean="0"/>
              <a:t>etter </a:t>
            </a:r>
            <a:r>
              <a:rPr lang="en-US" sz="2700" dirty="0"/>
              <a:t>relationships with Native Americans because the French were (generally) not interested in creating settlements or claiming land for colonization  </a:t>
            </a:r>
          </a:p>
          <a:p>
            <a:pPr marL="800100" lvl="1" indent="-342900">
              <a:buFont typeface="Arial"/>
              <a:buChar char="•"/>
            </a:pPr>
            <a:r>
              <a:rPr lang="en-US" sz="2700" dirty="0"/>
              <a:t>S</a:t>
            </a:r>
            <a:r>
              <a:rPr lang="en-US" sz="2700" dirty="0" smtClean="0"/>
              <a:t>ingle </a:t>
            </a:r>
            <a:r>
              <a:rPr lang="en-US" sz="2700" dirty="0"/>
              <a:t>male trappers &amp; explorers married into </a:t>
            </a:r>
            <a:r>
              <a:rPr lang="en-US" sz="2700" dirty="0" smtClean="0"/>
              <a:t>tribes</a:t>
            </a:r>
            <a:endParaRPr lang="en-US" sz="27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9781" y="371475"/>
            <a:ext cx="2543175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6804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7211" y="208936"/>
            <a:ext cx="4321281" cy="1016754"/>
          </a:xfrm>
        </p:spPr>
        <p:txBody>
          <a:bodyPr/>
          <a:lstStyle/>
          <a:p>
            <a:r>
              <a:rPr lang="en-US" sz="4800" b="1" dirty="0" smtClean="0"/>
              <a:t>England</a:t>
            </a:r>
            <a:endParaRPr lang="en-US" sz="4800" b="1" dirty="0"/>
          </a:p>
        </p:txBody>
      </p:sp>
      <p:sp>
        <p:nvSpPr>
          <p:cNvPr id="4" name="Rectangle 3"/>
          <p:cNvSpPr/>
          <p:nvPr/>
        </p:nvSpPr>
        <p:spPr>
          <a:xfrm>
            <a:off x="387211" y="1225690"/>
            <a:ext cx="8317303" cy="5632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Motivation</a:t>
            </a:r>
            <a:r>
              <a:rPr lang="en-US" sz="2400" dirty="0"/>
              <a:t>:  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/>
              <a:t>P</a:t>
            </a:r>
            <a:r>
              <a:rPr lang="en-US" sz="2400" dirty="0" smtClean="0"/>
              <a:t>rivate </a:t>
            </a:r>
            <a:r>
              <a:rPr lang="en-US" sz="2400" dirty="0"/>
              <a:t>profit for explorers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/>
              <a:t>T</a:t>
            </a:r>
            <a:r>
              <a:rPr lang="en-US" sz="2400" dirty="0" smtClean="0"/>
              <a:t>axes </a:t>
            </a:r>
            <a:r>
              <a:rPr lang="en-US" sz="2400" dirty="0"/>
              <a:t>for the Crown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/>
              <a:t>C</a:t>
            </a:r>
            <a:r>
              <a:rPr lang="en-US" sz="2400" dirty="0" smtClean="0"/>
              <a:t>laim </a:t>
            </a:r>
            <a:r>
              <a:rPr lang="en-US" sz="2400" dirty="0"/>
              <a:t>raw materials to sell to the government (= </a:t>
            </a:r>
            <a:r>
              <a:rPr lang="en-US" sz="2400" b="1" u="sng" dirty="0"/>
              <a:t>Mercantilism</a:t>
            </a:r>
            <a:r>
              <a:rPr lang="en-US" sz="2400" dirty="0"/>
              <a:t>) 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/>
              <a:t>P</a:t>
            </a:r>
            <a:r>
              <a:rPr lang="en-US" sz="2400" dirty="0" smtClean="0"/>
              <a:t>ersonal </a:t>
            </a:r>
            <a:r>
              <a:rPr lang="en-US" sz="2400" dirty="0"/>
              <a:t>(religious) freedoms </a:t>
            </a:r>
          </a:p>
          <a:p>
            <a:r>
              <a:rPr lang="en-US" sz="2400" b="1" dirty="0"/>
              <a:t>Funding:</a:t>
            </a:r>
            <a:endParaRPr lang="en-US" sz="2400" dirty="0"/>
          </a:p>
          <a:p>
            <a:pPr marL="342900" indent="-342900">
              <a:buFont typeface="Arial"/>
              <a:buChar char="•"/>
            </a:pPr>
            <a:r>
              <a:rPr lang="en-US" sz="2400" b="1" u="sng" dirty="0"/>
              <a:t>Joint-stock companies</a:t>
            </a:r>
            <a:r>
              <a:rPr lang="en-US" sz="2400" b="1" dirty="0"/>
              <a:t> </a:t>
            </a:r>
            <a:r>
              <a:rPr lang="en-US" sz="2400" dirty="0"/>
              <a:t>were formed by investors to fund explorations and split any profits (like owning stock in a business)  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/>
              <a:t>They were granted </a:t>
            </a:r>
            <a:r>
              <a:rPr lang="en-US" sz="2400" b="1" u="sng" dirty="0"/>
              <a:t>charters</a:t>
            </a:r>
            <a:r>
              <a:rPr lang="en-US" sz="2400" dirty="0"/>
              <a:t> by the King to explore and set up settlements in certain regions claimed by England.</a:t>
            </a:r>
          </a:p>
          <a:p>
            <a:r>
              <a:rPr lang="en-US" sz="2400" b="1" dirty="0"/>
              <a:t>Pattern of settlement:</a:t>
            </a:r>
            <a:r>
              <a:rPr lang="en-US" sz="2400" dirty="0"/>
              <a:t>  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/>
              <a:t>Created settlements and colonies populated with English settlers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/>
              <a:t>P</a:t>
            </a:r>
            <a:r>
              <a:rPr lang="en-US" sz="2400" dirty="0" smtClean="0"/>
              <a:t>ushed </a:t>
            </a:r>
            <a:r>
              <a:rPr lang="en-US" sz="2400" dirty="0"/>
              <a:t>out natives or lived around them without integrating with them.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1707" y="65554"/>
            <a:ext cx="2230338" cy="2320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442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-891" b="-891"/>
          <a:stretch>
            <a:fillRect/>
          </a:stretch>
        </p:blipFill>
        <p:spPr>
          <a:xfrm>
            <a:off x="635608" y="322096"/>
            <a:ext cx="8037930" cy="6535904"/>
          </a:xfrm>
        </p:spPr>
      </p:pic>
    </p:spTree>
    <p:extLst>
      <p:ext uri="{BB962C8B-B14F-4D97-AF65-F5344CB8AC3E}">
        <p14:creationId xmlns:p14="http://schemas.microsoft.com/office/powerpoint/2010/main" val="9094777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6035" r="-16035"/>
          <a:stretch>
            <a:fillRect/>
          </a:stretch>
        </p:blipFill>
        <p:spPr>
          <a:xfrm>
            <a:off x="-622288" y="542134"/>
            <a:ext cx="10473637" cy="6149353"/>
          </a:xfrm>
        </p:spPr>
      </p:pic>
    </p:spTree>
    <p:extLst>
      <p:ext uri="{BB962C8B-B14F-4D97-AF65-F5344CB8AC3E}">
        <p14:creationId xmlns:p14="http://schemas.microsoft.com/office/powerpoint/2010/main" val="24159245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399" y="128001"/>
            <a:ext cx="7313613" cy="868362"/>
          </a:xfrm>
        </p:spPr>
        <p:txBody>
          <a:bodyPr/>
          <a:lstStyle/>
          <a:p>
            <a:r>
              <a:rPr lang="en-US" b="1" dirty="0" smtClean="0"/>
              <a:t>Beginnings of the Slave Trade</a:t>
            </a:r>
            <a:endParaRPr lang="en-US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941402"/>
            <a:ext cx="4285730" cy="381487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01168" y="1164134"/>
            <a:ext cx="38845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“Triangle Trade”</a:t>
            </a:r>
            <a:endParaRPr lang="en-US" sz="3600" b="1" dirty="0"/>
          </a:p>
        </p:txBody>
      </p:sp>
      <p:sp>
        <p:nvSpPr>
          <p:cNvPr id="8" name="Rectangle 7"/>
          <p:cNvSpPr/>
          <p:nvPr/>
        </p:nvSpPr>
        <p:spPr>
          <a:xfrm>
            <a:off x="4285730" y="1003304"/>
            <a:ext cx="4884673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en-US" sz="2600" dirty="0"/>
              <a:t>Portuguese and Dutch traders began to import </a:t>
            </a:r>
            <a:r>
              <a:rPr lang="en-US" sz="2600" dirty="0" smtClean="0"/>
              <a:t>enslaved African to </a:t>
            </a:r>
            <a:r>
              <a:rPr lang="en-US" sz="2600" dirty="0"/>
              <a:t>the Caribbean and South America in early </a:t>
            </a:r>
            <a:r>
              <a:rPr lang="en-US" sz="2600" dirty="0" smtClean="0"/>
              <a:t>1500’s</a:t>
            </a:r>
          </a:p>
          <a:p>
            <a:endParaRPr lang="en-US" sz="1400" dirty="0"/>
          </a:p>
          <a:p>
            <a:pPr marL="457200" indent="-457200">
              <a:buFont typeface="Arial"/>
              <a:buChar char="•"/>
            </a:pPr>
            <a:r>
              <a:rPr lang="en-US" sz="2600" dirty="0" smtClean="0"/>
              <a:t>Spanish, </a:t>
            </a:r>
            <a:r>
              <a:rPr lang="en-US" sz="2600" smtClean="0"/>
              <a:t>French, English </a:t>
            </a:r>
            <a:r>
              <a:rPr lang="en-US" sz="2600" dirty="0"/>
              <a:t>would soon do the same </a:t>
            </a:r>
            <a:r>
              <a:rPr lang="en-US" sz="2600" dirty="0" smtClean="0"/>
              <a:t>their colonies</a:t>
            </a:r>
          </a:p>
          <a:p>
            <a:endParaRPr lang="en-US" sz="1600" dirty="0"/>
          </a:p>
          <a:p>
            <a:pPr marL="457200" indent="-457200">
              <a:buFont typeface="Arial"/>
              <a:buChar char="•"/>
            </a:pPr>
            <a:r>
              <a:rPr lang="en-US" sz="2600" dirty="0" smtClean="0"/>
              <a:t>The trans-Atlantic slave trade increased as enslaved Native American populations declined due to mistreatment and disease</a:t>
            </a:r>
            <a:endParaRPr lang="en-US" sz="2600" dirty="0"/>
          </a:p>
        </p:txBody>
      </p:sp>
      <p:sp>
        <p:nvSpPr>
          <p:cNvPr id="3" name="Up Arrow 2"/>
          <p:cNvSpPr/>
          <p:nvPr/>
        </p:nvSpPr>
        <p:spPr>
          <a:xfrm rot="1320000">
            <a:off x="1340821" y="4762418"/>
            <a:ext cx="396798" cy="1743523"/>
          </a:xfrm>
          <a:prstGeom prst="upArrow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539219" y="5903893"/>
            <a:ext cx="66887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</a:t>
            </a:r>
            <a:r>
              <a:rPr lang="en-US" sz="2400" b="1" dirty="0" smtClean="0"/>
              <a:t>“Middle Passage” </a:t>
            </a:r>
            <a:r>
              <a:rPr lang="en-US" sz="2400" dirty="0" smtClean="0"/>
              <a:t>refers to the transport of enslaved Africans to the Americas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58759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</a:rPr>
              <a:t>Age of Exploration</a:t>
            </a:r>
            <a:endParaRPr lang="en-US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3600" dirty="0" smtClean="0"/>
              <a:t>A period from the 1400s to the 1600s in which Europeans explored Africa, the Americas, Asia and Oceania.</a:t>
            </a:r>
            <a:endParaRPr lang="en-US" sz="3600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5579" y="3615479"/>
            <a:ext cx="4037263" cy="28387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b="10914"/>
          <a:stretch/>
        </p:blipFill>
        <p:spPr>
          <a:xfrm>
            <a:off x="440154" y="3615479"/>
            <a:ext cx="3992926" cy="28387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734077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03200"/>
            <a:ext cx="9144000" cy="6431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4424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79409" y="422248"/>
            <a:ext cx="818332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413C29"/>
                </a:solidFill>
              </a:rPr>
              <a:t>What motivated Europeans to explore?</a:t>
            </a:r>
            <a:endParaRPr lang="en-US" sz="6000" b="1" dirty="0">
              <a:solidFill>
                <a:srgbClr val="413C29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27957" y="3054463"/>
            <a:ext cx="811595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/>
              <a:t>“We came here to serve God and the </a:t>
            </a:r>
            <a:r>
              <a:rPr lang="en-US" sz="4400" dirty="0" smtClean="0"/>
              <a:t>King</a:t>
            </a:r>
            <a:r>
              <a:rPr lang="en-US" sz="4400" dirty="0"/>
              <a:t>, and also to get rich”</a:t>
            </a:r>
          </a:p>
          <a:p>
            <a:r>
              <a:rPr lang="en-US" sz="4400" dirty="0" smtClean="0"/>
              <a:t>		-</a:t>
            </a:r>
            <a:r>
              <a:rPr lang="en-US" sz="2800" dirty="0" smtClean="0"/>
              <a:t>Spanish </a:t>
            </a:r>
            <a:r>
              <a:rPr lang="en-US" sz="2800" i="1" dirty="0"/>
              <a:t>conquistador </a:t>
            </a:r>
            <a:r>
              <a:rPr lang="en-US" sz="2800" dirty="0" err="1" smtClean="0"/>
              <a:t>Bernaz</a:t>
            </a:r>
            <a:r>
              <a:rPr lang="en-US" sz="2800" dirty="0" smtClean="0"/>
              <a:t> </a:t>
            </a:r>
            <a:r>
              <a:rPr lang="en-US" sz="2800" dirty="0"/>
              <a:t>Diaz del Castillo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08245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1580"/>
            <a:ext cx="8229600" cy="5507789"/>
          </a:xfrm>
        </p:spPr>
        <p:txBody>
          <a:bodyPr/>
          <a:lstStyle/>
          <a:p>
            <a:r>
              <a:rPr lang="en-US" sz="4000" i="1" u="sng" dirty="0" smtClean="0">
                <a:solidFill>
                  <a:srgbClr val="413C29"/>
                </a:solidFill>
              </a:rPr>
              <a:t>Curiosity</a:t>
            </a:r>
            <a:r>
              <a:rPr lang="en-US" sz="4000" dirty="0" smtClean="0">
                <a:solidFill>
                  <a:srgbClr val="000000"/>
                </a:solidFill>
              </a:rPr>
              <a:t>:</a:t>
            </a:r>
            <a:r>
              <a:rPr lang="en-US" sz="3600" dirty="0" smtClean="0">
                <a:solidFill>
                  <a:srgbClr val="000000"/>
                </a:solidFill>
              </a:rPr>
              <a:t> </a:t>
            </a:r>
            <a:r>
              <a:rPr lang="en-US" sz="2800" dirty="0" smtClean="0">
                <a:solidFill>
                  <a:srgbClr val="000000"/>
                </a:solidFill>
              </a:rPr>
              <a:t>The Renaissance resulted in a rebirth of European interest in the physical world. This led many to seek adventure and discovery.</a:t>
            </a:r>
          </a:p>
          <a:p>
            <a:r>
              <a:rPr lang="en-US" sz="4000" i="1" u="sng" dirty="0" smtClean="0">
                <a:solidFill>
                  <a:srgbClr val="413C29"/>
                </a:solidFill>
              </a:rPr>
              <a:t>National Pride</a:t>
            </a:r>
            <a:r>
              <a:rPr lang="en-US" sz="4000" dirty="0" smtClean="0">
                <a:solidFill>
                  <a:srgbClr val="000000"/>
                </a:solidFill>
              </a:rPr>
              <a:t>: </a:t>
            </a:r>
            <a:r>
              <a:rPr lang="en-US" sz="2800" dirty="0" smtClean="0">
                <a:solidFill>
                  <a:srgbClr val="000000"/>
                </a:solidFill>
              </a:rPr>
              <a:t>England, France, Spain &amp; Portugal became unified nations and competed to be the strongest power.</a:t>
            </a:r>
          </a:p>
          <a:p>
            <a:r>
              <a:rPr lang="en-US" sz="4000" i="1" u="sng" dirty="0" smtClean="0">
                <a:solidFill>
                  <a:srgbClr val="413C29"/>
                </a:solidFill>
              </a:rPr>
              <a:t>Religious Freedom</a:t>
            </a:r>
            <a:r>
              <a:rPr lang="en-US" sz="4000" dirty="0" smtClean="0">
                <a:solidFill>
                  <a:srgbClr val="000000"/>
                </a:solidFill>
              </a:rPr>
              <a:t>: </a:t>
            </a:r>
            <a:r>
              <a:rPr lang="en-US" sz="2800" dirty="0" smtClean="0">
                <a:solidFill>
                  <a:srgbClr val="000000"/>
                </a:solidFill>
              </a:rPr>
              <a:t>The Reformation led to a religious split through Europe. Many Protestants and some Catholics crossed the Atlantic to escape religious persecution. 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2871668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41684"/>
            <a:ext cx="8229600" cy="5547894"/>
          </a:xfrm>
        </p:spPr>
        <p:txBody>
          <a:bodyPr>
            <a:normAutofit lnSpcReduction="10000"/>
          </a:bodyPr>
          <a:lstStyle/>
          <a:p>
            <a:r>
              <a:rPr lang="en-US" sz="4000" i="1" u="sng" dirty="0" smtClean="0">
                <a:solidFill>
                  <a:srgbClr val="413C29"/>
                </a:solidFill>
              </a:rPr>
              <a:t>Wealth</a:t>
            </a:r>
            <a:r>
              <a:rPr lang="en-US" sz="4000" dirty="0" smtClean="0">
                <a:solidFill>
                  <a:srgbClr val="000000"/>
                </a:solidFill>
              </a:rPr>
              <a:t>:</a:t>
            </a:r>
            <a:r>
              <a:rPr lang="en-US" sz="5400" dirty="0" smtClean="0">
                <a:solidFill>
                  <a:srgbClr val="000000"/>
                </a:solidFill>
              </a:rPr>
              <a:t> </a:t>
            </a:r>
            <a:r>
              <a:rPr lang="en-US" sz="2800" dirty="0" smtClean="0">
                <a:solidFill>
                  <a:srgbClr val="000000"/>
                </a:solidFill>
              </a:rPr>
              <a:t>Europe’s gold and silver mines were running low. The monarchs of Portugal, Spain, France and England begin looking for wealth overseas. </a:t>
            </a:r>
          </a:p>
          <a:p>
            <a:r>
              <a:rPr lang="en-US" sz="4000" i="1" u="sng" dirty="0" smtClean="0">
                <a:solidFill>
                  <a:srgbClr val="413C29"/>
                </a:solidFill>
              </a:rPr>
              <a:t>Alternate Trade Routes</a:t>
            </a:r>
            <a:r>
              <a:rPr lang="en-US" sz="4000" dirty="0" smtClean="0">
                <a:solidFill>
                  <a:srgbClr val="000000"/>
                </a:solidFill>
              </a:rPr>
              <a:t>: </a:t>
            </a:r>
            <a:r>
              <a:rPr lang="en-US" sz="2800" dirty="0" smtClean="0">
                <a:solidFill>
                  <a:srgbClr val="000000"/>
                </a:solidFill>
              </a:rPr>
              <a:t>Land routes to Asia had been severed with the fall on Constantinople. Europeans sought new routes by sea. </a:t>
            </a:r>
          </a:p>
          <a:p>
            <a:r>
              <a:rPr lang="en-US" sz="4000" i="1" u="sng" dirty="0" smtClean="0">
                <a:solidFill>
                  <a:srgbClr val="413C29"/>
                </a:solidFill>
              </a:rPr>
              <a:t>Slave Trade</a:t>
            </a:r>
            <a:r>
              <a:rPr lang="en-US" sz="4000" dirty="0" smtClean="0">
                <a:solidFill>
                  <a:srgbClr val="000000"/>
                </a:solidFill>
              </a:rPr>
              <a:t>:</a:t>
            </a:r>
            <a:r>
              <a:rPr lang="en-US" sz="3200" dirty="0" smtClean="0">
                <a:solidFill>
                  <a:srgbClr val="000000"/>
                </a:solidFill>
              </a:rPr>
              <a:t> </a:t>
            </a:r>
            <a:r>
              <a:rPr lang="en-US" sz="2800" dirty="0" smtClean="0">
                <a:solidFill>
                  <a:srgbClr val="000000"/>
                </a:solidFill>
              </a:rPr>
              <a:t>Portuguese and Dutch traders began to import African slaves to the Caribbean and South America in early 1500’s.</a:t>
            </a:r>
          </a:p>
        </p:txBody>
      </p:sp>
    </p:spTree>
    <p:extLst>
      <p:ext uri="{BB962C8B-B14F-4D97-AF65-F5344CB8AC3E}">
        <p14:creationId xmlns:p14="http://schemas.microsoft.com/office/powerpoint/2010/main" val="7015123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299" y="486909"/>
            <a:ext cx="8637814" cy="868362"/>
          </a:xfrm>
        </p:spPr>
        <p:txBody>
          <a:bodyPr/>
          <a:lstStyle/>
          <a:p>
            <a:r>
              <a:rPr lang="en-US" b="1" dirty="0" smtClean="0"/>
              <a:t>What developments made world exploration possible?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7856" y="2110695"/>
            <a:ext cx="7886700" cy="5008562"/>
          </a:xfrm>
        </p:spPr>
        <p:txBody>
          <a:bodyPr/>
          <a:lstStyle/>
          <a:p>
            <a:r>
              <a:rPr lang="en-US" sz="4000" i="1" u="sng" dirty="0"/>
              <a:t>Rise of the Merchant Class</a:t>
            </a:r>
            <a:r>
              <a:rPr lang="en-US" sz="3600" i="1" dirty="0"/>
              <a:t>: </a:t>
            </a:r>
            <a:r>
              <a:rPr lang="en-US" sz="3200" dirty="0"/>
              <a:t>Men who gained their wealth from trade were becoming more influential in Europe</a:t>
            </a:r>
            <a:r>
              <a:rPr lang="en-US" sz="3200" dirty="0" smtClean="0"/>
              <a:t>.</a:t>
            </a:r>
          </a:p>
          <a:p>
            <a:r>
              <a:rPr lang="en-US" sz="4000" i="1" u="sng" dirty="0"/>
              <a:t>Improvements in Weaponry</a:t>
            </a:r>
            <a:r>
              <a:rPr lang="en-US" sz="4000" i="1" dirty="0"/>
              <a:t>: </a:t>
            </a:r>
            <a:r>
              <a:rPr lang="en-US" sz="3200" dirty="0"/>
              <a:t>Longbows, cannons and the hand-held firearm were all new developments that gave Europeans military advantage while on their conquests.</a:t>
            </a:r>
            <a:endParaRPr lang="en-US" sz="3200" dirty="0">
              <a:solidFill>
                <a:srgbClr val="FFFF00"/>
              </a:solidFill>
            </a:endParaRPr>
          </a:p>
          <a:p>
            <a:endParaRPr lang="en-US" sz="3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90170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5298" y="162139"/>
            <a:ext cx="8229600" cy="5604795"/>
          </a:xfrm>
        </p:spPr>
        <p:txBody>
          <a:bodyPr/>
          <a:lstStyle/>
          <a:p>
            <a:r>
              <a:rPr lang="en-US" sz="4000" i="1" u="sng" dirty="0" smtClean="0">
                <a:solidFill>
                  <a:srgbClr val="413C29"/>
                </a:solidFill>
              </a:rPr>
              <a:t>Revival of Cartography (mapmaking)</a:t>
            </a:r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r>
              <a:rPr lang="en-US" sz="4000" i="1" u="sng" dirty="0" smtClean="0">
                <a:solidFill>
                  <a:srgbClr val="413C29"/>
                </a:solidFill>
              </a:rPr>
              <a:t>Improvements in Sailing Technology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161" y="887021"/>
            <a:ext cx="4842305" cy="27048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4737" t="5965" r="5527" b="10526"/>
          <a:stretch/>
        </p:blipFill>
        <p:spPr>
          <a:xfrm>
            <a:off x="471730" y="4187359"/>
            <a:ext cx="2834105" cy="19780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0333" y="4187359"/>
            <a:ext cx="1547280" cy="19780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47116" y="4227378"/>
            <a:ext cx="1998279" cy="19602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445298" y="6168650"/>
            <a:ext cx="31469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Caravel with lateen sails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4082143" y="6187594"/>
            <a:ext cx="13354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Sextant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6285699" y="6168649"/>
            <a:ext cx="18731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Compass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46405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905844" y="1327960"/>
            <a:ext cx="32381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b="1" dirty="0" smtClean="0">
                <a:solidFill>
                  <a:srgbClr val="413C29"/>
                </a:solidFill>
              </a:rPr>
              <a:t>Who went where?</a:t>
            </a:r>
            <a:endParaRPr lang="en-US" sz="8000" b="1" dirty="0">
              <a:solidFill>
                <a:srgbClr val="413C29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00098"/>
            <a:ext cx="5905844" cy="6019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17565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Inkwell">
  <a:themeElements>
    <a:clrScheme name="Inkwell">
      <a:dk1>
        <a:sysClr val="windowText" lastClr="000000"/>
      </a:dk1>
      <a:lt1>
        <a:sysClr val="window" lastClr="FFFFFF"/>
      </a:lt1>
      <a:dk2>
        <a:srgbClr val="584D2E"/>
      </a:dk2>
      <a:lt2>
        <a:srgbClr val="EFE7C3"/>
      </a:lt2>
      <a:accent1>
        <a:srgbClr val="860908"/>
      </a:accent1>
      <a:accent2>
        <a:srgbClr val="4A0505"/>
      </a:accent2>
      <a:accent3>
        <a:srgbClr val="7A500A"/>
      </a:accent3>
      <a:accent4>
        <a:srgbClr val="C47810"/>
      </a:accent4>
      <a:accent5>
        <a:srgbClr val="827752"/>
      </a:accent5>
      <a:accent6>
        <a:srgbClr val="B5BB83"/>
      </a:accent6>
      <a:hlink>
        <a:srgbClr val="C47810"/>
      </a:hlink>
      <a:folHlink>
        <a:srgbClr val="F0A43A"/>
      </a:folHlink>
    </a:clrScheme>
    <a:fontScheme name="Inkwell">
      <a:majorFont>
        <a:latin typeface="Goudy Old Style"/>
        <a:ea typeface=""/>
        <a:cs typeface=""/>
        <a:font script="Jpan" typeface="ＭＳ 明朝"/>
        <a:font script="Hans" typeface="宋体"/>
        <a:font script="Hant" typeface="新細明體"/>
      </a:majorFont>
      <a:minorFont>
        <a:latin typeface="Goudy Old Style"/>
        <a:ea typeface=""/>
        <a:cs typeface=""/>
        <a:font script="Jpan" typeface="ＭＳ 明朝"/>
        <a:font script="Hans" typeface="宋体"/>
        <a:font script="Hant" typeface="新細明體"/>
      </a:minorFont>
    </a:fontScheme>
    <a:fmtScheme name="Inkwell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3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30000"/>
                <a:satMod val="15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  <a:softEdge rad="25400"/>
          </a:effectLst>
        </a:effectStyle>
      </a:effectStyleLst>
      <a:bgFillStyleLst>
        <a:blipFill rotWithShape="1">
          <a:blip xmlns:r="http://schemas.openxmlformats.org/officeDocument/2006/relationships" r:embed="rId3"/>
          <a:stretch/>
        </a:blipFill>
        <a:blipFill rotWithShape="1">
          <a:blip xmlns:r="http://schemas.openxmlformats.org/officeDocument/2006/relationships" r:embed="rId4"/>
          <a:stretch/>
        </a:blipFill>
        <a:blipFill rotWithShape="1">
          <a:blip xmlns:r="http://schemas.openxmlformats.org/officeDocument/2006/relationships" r:embed="rId5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Inkwell.thmx</Template>
  <TotalTime>2477</TotalTime>
  <Words>839</Words>
  <Application>Microsoft Macintosh PowerPoint</Application>
  <PresentationFormat>On-screen Show (4:3)</PresentationFormat>
  <Paragraphs>85</Paragraphs>
  <Slides>19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Calibri</vt:lpstr>
      <vt:lpstr>Goudy Old Style</vt:lpstr>
      <vt:lpstr>Impact</vt:lpstr>
      <vt:lpstr>Rockwell</vt:lpstr>
      <vt:lpstr>Arial</vt:lpstr>
      <vt:lpstr>Inkwell</vt:lpstr>
      <vt:lpstr>PowerPoint Presentation</vt:lpstr>
      <vt:lpstr>Age of Exploration</vt:lpstr>
      <vt:lpstr>PowerPoint Presentation</vt:lpstr>
      <vt:lpstr>PowerPoint Presentation</vt:lpstr>
      <vt:lpstr>PowerPoint Presentation</vt:lpstr>
      <vt:lpstr>PowerPoint Presentation</vt:lpstr>
      <vt:lpstr>What developments made world exploration possible?</vt:lpstr>
      <vt:lpstr>PowerPoint Presentation</vt:lpstr>
      <vt:lpstr>PowerPoint Presentation</vt:lpstr>
      <vt:lpstr>Who went where?</vt:lpstr>
      <vt:lpstr>The European invasion of North America </vt:lpstr>
      <vt:lpstr>Who did the European explorers encounter upon arriving in the “New World?”</vt:lpstr>
      <vt:lpstr>PowerPoint Presentation</vt:lpstr>
      <vt:lpstr>Spain</vt:lpstr>
      <vt:lpstr>France</vt:lpstr>
      <vt:lpstr>England</vt:lpstr>
      <vt:lpstr>PowerPoint Presentation</vt:lpstr>
      <vt:lpstr>PowerPoint Presentation</vt:lpstr>
      <vt:lpstr>Beginnings of the Slave Trade</vt:lpstr>
    </vt:vector>
  </TitlesOfParts>
  <Company>RSU14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Jeff Merrill</dc:creator>
  <cp:lastModifiedBy>Microsoft Office User</cp:lastModifiedBy>
  <cp:revision>19</cp:revision>
  <dcterms:created xsi:type="dcterms:W3CDTF">2015-01-23T14:26:55Z</dcterms:created>
  <dcterms:modified xsi:type="dcterms:W3CDTF">2018-02-01T19:30:59Z</dcterms:modified>
</cp:coreProperties>
</file>